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3" r:id="rId19"/>
    <p:sldId id="314" r:id="rId20"/>
    <p:sldId id="315" r:id="rId21"/>
    <p:sldId id="316" r:id="rId22"/>
    <p:sldId id="317" r:id="rId23"/>
    <p:sldId id="318" r:id="rId24"/>
    <p:sldId id="319" r:id="rId25"/>
    <p:sldId id="320" r:id="rId26"/>
    <p:sldId id="321" r:id="rId27"/>
    <p:sldId id="322" r:id="rId28"/>
    <p:sldId id="330" r:id="rId29"/>
    <p:sldId id="323" r:id="rId30"/>
    <p:sldId id="324" r:id="rId31"/>
    <p:sldId id="325" r:id="rId32"/>
    <p:sldId id="326" r:id="rId33"/>
    <p:sldId id="327" r:id="rId34"/>
    <p:sldId id="32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28B5B-A8D8-4907-AE0A-5E86A9A01188}" type="datetimeFigureOut">
              <a:rPr lang="en-US" smtClean="0"/>
              <a:pPr/>
              <a:t>11/11/2018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53EE7-172B-4F76-ABDD-FF18717F22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Shielding Effect among Grounding Conductors</a:t>
            </a:r>
            <a:br>
              <a:rPr lang="en-US" sz="3200" dirty="0" smtClean="0"/>
            </a:br>
            <a:endParaRPr lang="en-US" sz="3200" dirty="0"/>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latin typeface="Times New Roman" pitchFamily="18" charset="0"/>
                <a:cs typeface="Times New Roman" pitchFamily="18" charset="0"/>
              </a:rPr>
              <a:t>A grounding device usually consists of a group of grounding conductors and, when the current diffuses into soil through one conductor, it is affected by the other conductors. </a:t>
            </a:r>
          </a:p>
          <a:p>
            <a:pPr algn="just"/>
            <a:endParaRPr lang="ru-RU"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Adding more horizontal  conductors to a grounding grid, or adding short vertical rods to a grounding grid, can only reduce the grounding resistance by a little and this is because the internal conductors of the grounding grid are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shielded by the peripheral conductors.</a:t>
            </a:r>
          </a:p>
          <a:p>
            <a:pPr algn="just"/>
            <a:endParaRPr lang="ru-RU"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same speaking, it is only when the distance between two conductors is infinite that the electric field generated by one grounding conductor is not affected by the other one.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latin typeface="Times New Roman" pitchFamily="18" charset="0"/>
                <a:cs typeface="Times New Roman" pitchFamily="18" charset="0"/>
              </a:rPr>
              <a:t>In engineering, the usage coefficient  is usually used to represent the shielding effect among conductors of a grounding device, which is defined as:</a:t>
            </a:r>
            <a:endParaRPr lang="en-US" dirty="0">
              <a:latin typeface="Times New Roman" pitchFamily="18" charset="0"/>
              <a:cs typeface="Times New Roman" pitchFamily="18" charset="0"/>
            </a:endParaRPr>
          </a:p>
        </p:txBody>
      </p:sp>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33800" y="3124200"/>
            <a:ext cx="1422400" cy="838200"/>
          </a:xfrm>
          <a:prstGeom prst="rect">
            <a:avLst/>
          </a:prstGeom>
          <a:noFill/>
        </p:spPr>
      </p:pic>
      <p:sp>
        <p:nvSpPr>
          <p:cNvPr id="60419"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193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20" name="Rectangle 4"/>
          <p:cNvSpPr>
            <a:spLocks noChangeArrowheads="1"/>
          </p:cNvSpPr>
          <p:nvPr/>
        </p:nvSpPr>
        <p:spPr bwMode="auto">
          <a:xfrm>
            <a:off x="609600" y="4724400"/>
            <a:ext cx="398859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t>and is always less than 1.0</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Grounding Resistance of Simple Grounding Devices</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pic>
        <p:nvPicPr>
          <p:cNvPr id="61442" name="Picture 2"/>
          <p:cNvPicPr>
            <a:picLocks noGrp="1" noChangeAspect="1" noChangeArrowheads="1"/>
          </p:cNvPicPr>
          <p:nvPr>
            <p:ph idx="1"/>
          </p:nvPr>
        </p:nvPicPr>
        <p:blipFill>
          <a:blip r:embed="rId2"/>
          <a:srcRect/>
          <a:stretch>
            <a:fillRect/>
          </a:stretch>
        </p:blipFill>
        <p:spPr bwMode="auto">
          <a:xfrm>
            <a:off x="457200" y="1371600"/>
            <a:ext cx="8229600" cy="4349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Grp="1" noChangeAspect="1" noChangeArrowheads="1"/>
          </p:cNvPicPr>
          <p:nvPr>
            <p:ph idx="1"/>
          </p:nvPr>
        </p:nvPicPr>
        <p:blipFill>
          <a:blip r:embed="rId2"/>
          <a:srcRect/>
          <a:stretch>
            <a:fillRect/>
          </a:stretch>
        </p:blipFill>
        <p:spPr bwMode="auto">
          <a:xfrm>
            <a:off x="381000" y="457200"/>
            <a:ext cx="83058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lstStyle/>
          <a:p>
            <a:r>
              <a:rPr lang="en-US" dirty="0" smtClean="0"/>
              <a:t>A vertical ground rod with burial depth h is shown in Figure</a:t>
            </a:r>
          </a:p>
          <a:p>
            <a:endParaRPr lang="en-US" dirty="0"/>
          </a:p>
        </p:txBody>
      </p:sp>
      <p:pic>
        <p:nvPicPr>
          <p:cNvPr id="5" name="Picture 4"/>
          <p:cNvPicPr/>
          <p:nvPr/>
        </p:nvPicPr>
        <p:blipFill>
          <a:blip r:embed="rId2"/>
          <a:srcRect/>
          <a:stretch>
            <a:fillRect/>
          </a:stretch>
        </p:blipFill>
        <p:spPr bwMode="auto">
          <a:xfrm>
            <a:off x="2209800" y="2209800"/>
            <a:ext cx="4800600" cy="2233613"/>
          </a:xfrm>
          <a:prstGeom prst="rect">
            <a:avLst/>
          </a:prstGeom>
          <a:noFill/>
          <a:ln w="9525">
            <a:noFill/>
            <a:miter lim="800000"/>
            <a:headEnd/>
            <a:tailEnd/>
          </a:ln>
        </p:spPr>
      </p:pic>
      <p:sp>
        <p:nvSpPr>
          <p:cNvPr id="6" name="Rectangle 5"/>
          <p:cNvSpPr/>
          <p:nvPr/>
        </p:nvSpPr>
        <p:spPr>
          <a:xfrm>
            <a:off x="457200" y="4953000"/>
            <a:ext cx="7848600" cy="1077218"/>
          </a:xfrm>
          <a:prstGeom prst="rect">
            <a:avLst/>
          </a:prstGeom>
        </p:spPr>
        <p:txBody>
          <a:bodyPr wrap="square">
            <a:spAutoFit/>
          </a:bodyPr>
          <a:lstStyle/>
          <a:p>
            <a:r>
              <a:rPr lang="en-US" sz="3200" dirty="0" smtClean="0"/>
              <a:t>and its grounding resistance can be calculated by the following two formulas :	</a:t>
            </a:r>
          </a:p>
        </p:txBody>
      </p:sp>
      <p:sp>
        <p:nvSpPr>
          <p:cNvPr id="63490" name="Rectangle 2"/>
          <p:cNvSpPr>
            <a:spLocks noChangeArrowheads="1"/>
          </p:cNvSpPr>
          <p:nvPr/>
        </p:nvSpPr>
        <p:spPr bwMode="auto">
          <a:xfrm>
            <a:off x="228600" y="441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19375" algn="l"/>
              </a:tabLst>
            </a:pPr>
            <a:r>
              <a:rPr kumimoji="0" lang="en-US" sz="1400" b="0" i="0" u="none" strike="noStrike" cap="none" normalizeH="0" baseline="0" dirty="0" smtClean="0">
                <a:ln>
                  <a:noFill/>
                </a:ln>
                <a:solidFill>
                  <a:srgbClr val="242021"/>
                </a:solidFill>
                <a:effectLst/>
                <a:latin typeface="AdvP41153C" charset="0"/>
                <a:ea typeface="Times New Roman" pitchFamily="18" charset="0"/>
                <a:cs typeface="Arial" pitchFamily="34" charset="0"/>
              </a:rPr>
              <a:t>Figure 9 Vertical ground rod with burial depth </a:t>
            </a:r>
            <a:r>
              <a:rPr kumimoji="0" lang="en-US" sz="1400" b="0" i="0" u="none" strike="noStrike" cap="none" normalizeH="0" baseline="0" dirty="0" smtClean="0">
                <a:ln>
                  <a:noFill/>
                </a:ln>
                <a:solidFill>
                  <a:srgbClr val="242021"/>
                </a:solidFill>
                <a:effectLst/>
                <a:latin typeface="AdvP3D1FEB" charset="0"/>
                <a:ea typeface="Times New Roman" pitchFamily="18" charset="0"/>
                <a:cs typeface="Arial" pitchFamily="34" charset="0"/>
              </a:rPr>
              <a:t>h</a:t>
            </a:r>
            <a:r>
              <a:rPr kumimoji="0" lang="en-US" sz="1400" b="0" i="0" u="none" strike="noStrike" cap="none" normalizeH="0" baseline="0" dirty="0" smtClean="0">
                <a:ln>
                  <a:noFill/>
                </a:ln>
                <a:solidFill>
                  <a:srgbClr val="242021"/>
                </a:solidFill>
                <a:effectLst/>
                <a:latin typeface="AdvP41153C"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8839200" cy="1143000"/>
          </a:xfrm>
        </p:spPr>
        <p:txBody>
          <a:bodyPr>
            <a:noAutofit/>
          </a:bodyPr>
          <a:lstStyle/>
          <a:p>
            <a:pPr algn="l"/>
            <a:r>
              <a:rPr lang="en-US" sz="2800" dirty="0" smtClean="0"/>
              <a:t>If the horizontal round ground rod is buried on the ground surface, the calculation formula for its grounding resistance based on the average potential method is:</a:t>
            </a:r>
            <a:br>
              <a:rPr lang="en-US" sz="2800" dirty="0" smtClean="0"/>
            </a:br>
            <a:endParaRPr lang="en-US" sz="2800" dirty="0"/>
          </a:p>
        </p:txBody>
      </p:sp>
      <p:pic>
        <p:nvPicPr>
          <p:cNvPr id="64513" name="Picture 1"/>
          <p:cNvPicPr>
            <a:picLocks noGrp="1" noChangeAspect="1" noChangeArrowheads="1"/>
          </p:cNvPicPr>
          <p:nvPr>
            <p:ph idx="1"/>
          </p:nvPr>
        </p:nvPicPr>
        <p:blipFill>
          <a:blip r:embed="rId2"/>
          <a:srcRect/>
          <a:stretch>
            <a:fillRect/>
          </a:stretch>
        </p:blipFill>
        <p:spPr bwMode="auto">
          <a:xfrm>
            <a:off x="2514600" y="533400"/>
            <a:ext cx="4400550" cy="1743075"/>
          </a:xfrm>
          <a:prstGeom prst="rect">
            <a:avLst/>
          </a:prstGeom>
          <a:noFill/>
          <a:ln w="9525">
            <a:noFill/>
            <a:miter lim="800000"/>
            <a:headEnd/>
            <a:tailEnd/>
          </a:ln>
          <a:effectLst/>
        </p:spPr>
      </p:pic>
      <p:pic>
        <p:nvPicPr>
          <p:cNvPr id="6" name="Picture 5"/>
          <p:cNvPicPr/>
          <p:nvPr/>
        </p:nvPicPr>
        <p:blipFill>
          <a:blip r:embed="rId3"/>
          <a:srcRect/>
          <a:stretch>
            <a:fillRect/>
          </a:stretch>
        </p:blipFill>
        <p:spPr bwMode="auto">
          <a:xfrm>
            <a:off x="3048000" y="4038600"/>
            <a:ext cx="3048000" cy="990600"/>
          </a:xfrm>
          <a:prstGeom prst="rect">
            <a:avLst/>
          </a:prstGeom>
          <a:noFill/>
          <a:ln w="9525">
            <a:noFill/>
            <a:miter lim="800000"/>
            <a:headEnd/>
            <a:tailEnd/>
          </a:ln>
        </p:spPr>
      </p:pic>
      <p:pic>
        <p:nvPicPr>
          <p:cNvPr id="7" name="Picture 6"/>
          <p:cNvPicPr/>
          <p:nvPr/>
        </p:nvPicPr>
        <p:blipFill>
          <a:blip r:embed="rId4"/>
          <a:srcRect/>
          <a:stretch>
            <a:fillRect/>
          </a:stretch>
        </p:blipFill>
        <p:spPr bwMode="auto">
          <a:xfrm>
            <a:off x="3352800" y="5181600"/>
            <a:ext cx="2362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 horizontal grounding plate is shown in Figure . Generally, its length L is far longer than its width a and thickness t. The thickness t is less than one-eighth of the width a, and the burial depth h ˂  L. The formula for calculating the grounding resistance of the horizontal grounding electrode has the following.</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2209800" y="838200"/>
            <a:ext cx="5067300" cy="2781300"/>
          </a:xfrm>
          <a:prstGeom prst="rect">
            <a:avLst/>
          </a:prstGeom>
          <a:noFill/>
          <a:ln w="9525">
            <a:noFill/>
            <a:miter lim="800000"/>
            <a:headEnd/>
            <a:tailEnd/>
          </a:ln>
        </p:spPr>
      </p:pic>
      <p:sp>
        <p:nvSpPr>
          <p:cNvPr id="65537" name="Rectangle 1"/>
          <p:cNvSpPr>
            <a:spLocks noChangeArrowheads="1"/>
          </p:cNvSpPr>
          <p:nvPr/>
        </p:nvSpPr>
        <p:spPr bwMode="auto">
          <a:xfrm>
            <a:off x="2514600" y="3886200"/>
            <a:ext cx="392286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57475" algn="l"/>
              </a:tabLst>
            </a:pPr>
            <a:r>
              <a:rPr kumimoji="0" lang="en-US" sz="1400" b="0" i="0" u="none" strike="noStrike" cap="none" normalizeH="0" baseline="0" dirty="0" smtClean="0">
                <a:ln>
                  <a:noFill/>
                </a:ln>
                <a:solidFill>
                  <a:srgbClr val="242021"/>
                </a:solidFill>
                <a:effectLst/>
                <a:latin typeface="AdvP41153C" charset="0"/>
                <a:ea typeface="Times New Roman" pitchFamily="18" charset="0"/>
                <a:cs typeface="Arial" pitchFamily="34" charset="0"/>
              </a:rPr>
              <a:t>Figure . Diagram of horizontal grounding plate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3657600" y="4648200"/>
            <a:ext cx="1876425" cy="107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Body Safety and Permitted Potential Difference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Allowable Body Current Limit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An electric shock accident is usually determined by the frequency, magnitude and duration of the current passing through the vital part of a human (this generally refers to the heart). When a current passes through the heart it causes ventricular fibrillation.</a:t>
            </a:r>
          </a:p>
          <a:p>
            <a:r>
              <a:rPr lang="en-US" dirty="0" smtClean="0">
                <a:latin typeface="Times New Roman" pitchFamily="18" charset="0"/>
                <a:cs typeface="Times New Roman" pitchFamily="18" charset="0"/>
              </a:rPr>
              <a:t>Generally, the minimum current a human can feel is about 1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and the stimulation of a human body caused by a current of 9–25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is rather painful. It may make muscles lose control and it may be difficult or impossible to unclamp a charged object held in the hand.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943600"/>
          </a:xfrm>
        </p:spPr>
        <p:txBody>
          <a:bodyPr>
            <a:normAutofit/>
          </a:bodyPr>
          <a:lstStyle/>
          <a:p>
            <a:pPr algn="just"/>
            <a:r>
              <a:rPr lang="en-US" dirty="0" smtClean="0">
                <a:latin typeface="Times New Roman" pitchFamily="18" charset="0"/>
                <a:cs typeface="Times New Roman" pitchFamily="18" charset="0"/>
              </a:rPr>
              <a:t>When the current becomes greater, heart fibrillation occurs and causes death. Therefore, the critical value of an electric shock current causing ventricular fibrillation is the main issue to be considered in the safety design of a grounding device. For an AC current with a frequency of 50 Hz, it can be classified  into three categories according to human responses:</a:t>
            </a:r>
          </a:p>
          <a:p>
            <a:pPr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en-US" b="1" dirty="0" smtClean="0">
                <a:latin typeface="Times New Roman" pitchFamily="18" charset="0"/>
                <a:cs typeface="Times New Roman" pitchFamily="18" charset="0"/>
              </a:rPr>
              <a:t>Sensory current: </a:t>
            </a:r>
            <a:r>
              <a:rPr lang="en-US" dirty="0" smtClean="0">
                <a:latin typeface="Times New Roman" pitchFamily="18" charset="0"/>
                <a:cs typeface="Times New Roman" pitchFamily="18" charset="0"/>
              </a:rPr>
              <a:t>this is the minimum current a human can feel. For a male adult it is 1.1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and for a female adult it is 0.7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t>
            </a:r>
          </a:p>
          <a:p>
            <a:r>
              <a:rPr lang="en-US" b="1" dirty="0" smtClean="0"/>
              <a:t>Extrication current:</a:t>
            </a:r>
            <a:r>
              <a:rPr lang="en-US" dirty="0" smtClean="0"/>
              <a:t> this is the maximum current that can be extricated by human after electroshock. It is also related to gender, for a male adult it is 16 </a:t>
            </a:r>
            <a:r>
              <a:rPr lang="en-US" dirty="0" err="1" smtClean="0"/>
              <a:t>mA</a:t>
            </a:r>
            <a:r>
              <a:rPr lang="en-US" dirty="0" smtClean="0"/>
              <a:t> and for a female adult it is 10.5 </a:t>
            </a:r>
            <a:r>
              <a:rPr lang="en-US" dirty="0" err="1" smtClean="0"/>
              <a:t>mA</a:t>
            </a:r>
            <a:r>
              <a:rPr lang="en-US" dirty="0" smtClean="0"/>
              <a:t>.  </a:t>
            </a:r>
          </a:p>
          <a:p>
            <a:r>
              <a:rPr lang="en-US" b="1" dirty="0" smtClean="0"/>
              <a:t>Fatal current:</a:t>
            </a:r>
            <a:r>
              <a:rPr lang="en-US" dirty="0" smtClean="0"/>
              <a:t> this is the minimum current that threatens life in the shortest time, by causing ventricular fibrillation.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5943600"/>
          </a:xfrm>
        </p:spPr>
        <p:txBody>
          <a:bodyPr>
            <a:normAutofit fontScale="92500" lnSpcReduction="20000"/>
          </a:bodyPr>
          <a:lstStyle/>
          <a:p>
            <a:r>
              <a:rPr lang="en-US" sz="2900" dirty="0" smtClean="0">
                <a:latin typeface="Times New Roman" pitchFamily="18" charset="0"/>
                <a:cs typeface="Times New Roman" pitchFamily="18" charset="0"/>
              </a:rPr>
              <a:t>Considering this shielding effect, the grounding resistance of the grounding device is not equal to the parallel value of the grounding resistances of all the grounding conductors.</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Different grounding conductors of a grounding device diffuse currents with the same polarity into soil, so we can use two adjacent point sources (as shown in Figure 8) to analyze the interaction between them. </a:t>
            </a:r>
          </a:p>
          <a:p>
            <a:r>
              <a:rPr lang="en-US" sz="2900" dirty="0" smtClean="0">
                <a:latin typeface="Times New Roman" pitchFamily="18" charset="0"/>
                <a:cs typeface="Times New Roman" pitchFamily="18" charset="0"/>
              </a:rPr>
              <a:t>Both point sources inject the same current I into the earth at the same time, but the current lines do not radiate around as a single point source does, </a:t>
            </a:r>
          </a:p>
          <a:p>
            <a:r>
              <a:rPr lang="en-US" sz="2900" dirty="0" smtClean="0">
                <a:latin typeface="Times New Roman" pitchFamily="18" charset="0"/>
                <a:cs typeface="Times New Roman" pitchFamily="18" charset="0"/>
              </a:rPr>
              <a:t>because the current diffusing from source A cannot disperse to the right side of the vertical plane ON perpendicular to the midpoint of AB connecting line, and the current diffusing from point source B cannot disperse to the left side of the plane ON.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just"/>
            <a:r>
              <a:rPr lang="en-US" sz="2800" dirty="0" smtClean="0">
                <a:latin typeface="Times New Roman" pitchFamily="18" charset="0"/>
                <a:cs typeface="Times New Roman" pitchFamily="18" charset="0"/>
              </a:rPr>
              <a:t>The value of the current plays a vital role in electroshock on the human body. However, when current passing through the body, the duration of the current must also be considered. According to analysis, if the duration is very short, the current that a human can tolerate and which does not cause ventricular fibrillation is:</a:t>
            </a:r>
          </a:p>
          <a:p>
            <a:endParaRPr lang="en-US" dirty="0"/>
          </a:p>
        </p:txBody>
      </p:sp>
      <p:pic>
        <p:nvPicPr>
          <p:cNvPr id="4" name="Picture 3"/>
          <p:cNvPicPr/>
          <p:nvPr/>
        </p:nvPicPr>
        <p:blipFill>
          <a:blip r:embed="rId2"/>
          <a:srcRect/>
          <a:stretch>
            <a:fillRect/>
          </a:stretch>
        </p:blipFill>
        <p:spPr bwMode="auto">
          <a:xfrm>
            <a:off x="3962400" y="3886200"/>
            <a:ext cx="1981200" cy="762000"/>
          </a:xfrm>
          <a:prstGeom prst="rect">
            <a:avLst/>
          </a:prstGeom>
          <a:noFill/>
          <a:ln w="9525">
            <a:noFill/>
            <a:miter lim="800000"/>
            <a:headEnd/>
            <a:tailEnd/>
          </a:ln>
        </p:spPr>
      </p:pic>
      <p:sp>
        <p:nvSpPr>
          <p:cNvPr id="5" name="Rectangle 4"/>
          <p:cNvSpPr/>
          <p:nvPr/>
        </p:nvSpPr>
        <p:spPr>
          <a:xfrm>
            <a:off x="685800" y="4572000"/>
            <a:ext cx="7543800" cy="1384995"/>
          </a:xfrm>
          <a:prstGeom prst="rect">
            <a:avLst/>
          </a:prstGeom>
        </p:spPr>
        <p:txBody>
          <a:bodyPr wrap="square">
            <a:spAutoFit/>
          </a:bodyPr>
          <a:lstStyle/>
          <a:p>
            <a:r>
              <a:rPr lang="en-US" sz="2800" dirty="0" smtClean="0">
                <a:latin typeface="Times New Roman" pitchFamily="18" charset="0"/>
                <a:cs typeface="Times New Roman" pitchFamily="18" charset="0"/>
              </a:rPr>
              <a:t>where the unit of        is A; and </a:t>
            </a:r>
            <a:r>
              <a:rPr lang="en-US" sz="2800" i="1" dirty="0" smtClean="0">
                <a:latin typeface="Times New Roman" pitchFamily="18" charset="0"/>
                <a:cs typeface="Times New Roman" pitchFamily="18" charset="0"/>
              </a:rPr>
              <a:t>K</a:t>
            </a:r>
            <a:r>
              <a:rPr lang="en-US" sz="2800" dirty="0" smtClean="0">
                <a:latin typeface="Times New Roman" pitchFamily="18" charset="0"/>
                <a:cs typeface="Times New Roman" pitchFamily="18" charset="0"/>
              </a:rPr>
              <a:t> is an energy coefficient related to the weight of the human body.</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p:txBody>
      </p:sp>
      <p:sp>
        <p:nvSpPr>
          <p:cNvPr id="675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758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4572000"/>
            <a:ext cx="304800" cy="44823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92500" lnSpcReduction="20000"/>
          </a:bodyPr>
          <a:lstStyle/>
          <a:p>
            <a:r>
              <a:rPr lang="en-US" dirty="0" smtClean="0">
                <a:latin typeface="Times New Roman" pitchFamily="18" charset="0"/>
                <a:cs typeface="Times New Roman" pitchFamily="18" charset="0"/>
              </a:rPr>
              <a:t>The energy coefficients of 50 and 70 kg humans are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50</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0.0135 and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70</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=0.0247 , respectively. Therefore, we can get the allowable body current </a:t>
            </a:r>
            <a:r>
              <a:rPr lang="en-US" i="1" dirty="0"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K50</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 a 50 kg human : </a:t>
            </a:r>
          </a:p>
          <a:p>
            <a:endParaRPr lang="en-US" dirty="0" smtClean="0"/>
          </a:p>
          <a:p>
            <a:endParaRPr lang="en-US" dirty="0" smtClean="0"/>
          </a:p>
          <a:p>
            <a:endParaRPr lang="en-US" dirty="0" smtClean="0"/>
          </a:p>
          <a:p>
            <a:r>
              <a:rPr lang="en-US" dirty="0" smtClean="0">
                <a:latin typeface="Times New Roman" pitchFamily="18" charset="0"/>
                <a:cs typeface="Times New Roman" pitchFamily="18" charset="0"/>
              </a:rPr>
              <a:t>According to the calculation result from Equation above, the permitted current corresponding to 1 s duration is 116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while that corresponding to 0.1 s is 367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 and that corresponding to 0.05 s is 519 </a:t>
            </a:r>
            <a:r>
              <a:rPr lang="en-US" dirty="0" err="1" smtClean="0">
                <a:latin typeface="Times New Roman" pitchFamily="18" charset="0"/>
                <a:cs typeface="Times New Roman" pitchFamily="18" charset="0"/>
              </a:rPr>
              <a:t>mA</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4" name="Picture 3"/>
          <p:cNvPicPr/>
          <p:nvPr/>
        </p:nvPicPr>
        <p:blipFill>
          <a:blip r:embed="rId2"/>
          <a:srcRect/>
          <a:stretch>
            <a:fillRect/>
          </a:stretch>
        </p:blipFill>
        <p:spPr bwMode="auto">
          <a:xfrm>
            <a:off x="3505200" y="2590800"/>
            <a:ext cx="2328863" cy="75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allowable body current </a:t>
            </a:r>
            <a:r>
              <a:rPr lang="en-US" i="1" dirty="0"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K70</a:t>
            </a:r>
            <a:r>
              <a:rPr lang="en-US" dirty="0" smtClean="0">
                <a:latin typeface="Times New Roman" pitchFamily="18" charset="0"/>
                <a:cs typeface="Times New Roman" pitchFamily="18" charset="0"/>
              </a:rPr>
              <a:t> for a 70 kg human is</a:t>
            </a:r>
          </a:p>
          <a:p>
            <a:endParaRPr lang="en-US" dirty="0"/>
          </a:p>
        </p:txBody>
      </p:sp>
      <p:pic>
        <p:nvPicPr>
          <p:cNvPr id="4" name="Picture 3"/>
          <p:cNvPicPr/>
          <p:nvPr/>
        </p:nvPicPr>
        <p:blipFill>
          <a:blip r:embed="rId2"/>
          <a:srcRect/>
          <a:stretch>
            <a:fillRect/>
          </a:stretch>
        </p:blipFill>
        <p:spPr bwMode="auto">
          <a:xfrm>
            <a:off x="2819400" y="2971801"/>
            <a:ext cx="28194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096000"/>
          </a:xfrm>
        </p:spPr>
        <p:txBody>
          <a:bodyPr>
            <a:normAutofit/>
          </a:bodyPr>
          <a:lstStyle/>
          <a:p>
            <a:pPr algn="ctr">
              <a:buNone/>
            </a:pPr>
            <a:r>
              <a:rPr lang="en-US" dirty="0" smtClean="0"/>
              <a:t>Allowable Body Voltage</a:t>
            </a:r>
          </a:p>
          <a:p>
            <a:r>
              <a:rPr lang="en-US" dirty="0" smtClean="0"/>
              <a:t>Multiplying the allowable body current </a:t>
            </a:r>
            <a:r>
              <a:rPr lang="en-US" i="1" dirty="0" smtClean="0"/>
              <a:t>I</a:t>
            </a:r>
            <a:r>
              <a:rPr lang="en-US" i="1" baseline="-25000" dirty="0" smtClean="0"/>
              <a:t>K</a:t>
            </a:r>
            <a:r>
              <a:rPr lang="en-US" baseline="-25000" dirty="0" smtClean="0"/>
              <a:t> </a:t>
            </a:r>
            <a:r>
              <a:rPr lang="en-US" dirty="0" smtClean="0"/>
              <a:t>by the body resistance </a:t>
            </a:r>
            <a:r>
              <a:rPr lang="en-US" i="1" dirty="0" smtClean="0"/>
              <a:t>R</a:t>
            </a:r>
            <a:r>
              <a:rPr lang="en-US" i="1" baseline="-25000" dirty="0" smtClean="0"/>
              <a:t>B</a:t>
            </a:r>
            <a:r>
              <a:rPr lang="en-US" dirty="0" smtClean="0"/>
              <a:t>, we can obtain the allowable body voltage </a:t>
            </a:r>
            <a:r>
              <a:rPr lang="en-US" i="1" dirty="0" smtClean="0"/>
              <a:t>U</a:t>
            </a:r>
            <a:r>
              <a:rPr lang="en-US" i="1" baseline="-25000" dirty="0" smtClean="0"/>
              <a:t>SV</a:t>
            </a:r>
            <a:r>
              <a:rPr lang="en-US" dirty="0" smtClean="0"/>
              <a:t>:</a:t>
            </a:r>
          </a:p>
          <a:p>
            <a:endParaRPr lang="en-US" dirty="0" smtClean="0"/>
          </a:p>
          <a:p>
            <a:r>
              <a:rPr lang="en-US" dirty="0" smtClean="0"/>
              <a:t>In a solidly grounded system, a single-phase or two-phase ground fault cannot exist for a long time, so substituting Equation current  into voltage Equation, the short-time allowable body voltage for a 50 kg human is:</a:t>
            </a:r>
          </a:p>
          <a:p>
            <a:endParaRPr lang="en-US" dirty="0"/>
          </a:p>
        </p:txBody>
      </p:sp>
      <p:pic>
        <p:nvPicPr>
          <p:cNvPr id="4" name="Picture 3"/>
          <p:cNvPicPr/>
          <p:nvPr/>
        </p:nvPicPr>
        <p:blipFill>
          <a:blip r:embed="rId2"/>
          <a:srcRect/>
          <a:stretch>
            <a:fillRect/>
          </a:stretch>
        </p:blipFill>
        <p:spPr bwMode="auto">
          <a:xfrm>
            <a:off x="3505200" y="2438400"/>
            <a:ext cx="2286000" cy="685800"/>
          </a:xfrm>
          <a:prstGeom prst="rect">
            <a:avLst/>
          </a:prstGeom>
          <a:noFill/>
          <a:ln w="9525">
            <a:noFill/>
            <a:miter lim="800000"/>
            <a:headEnd/>
            <a:tailEnd/>
          </a:ln>
        </p:spPr>
      </p:pic>
      <p:pic>
        <p:nvPicPr>
          <p:cNvPr id="5" name="Content Placeholder 3"/>
          <p:cNvPicPr>
            <a:picLocks/>
          </p:cNvPicPr>
          <p:nvPr/>
        </p:nvPicPr>
        <p:blipFill>
          <a:blip r:embed="rId3"/>
          <a:srcRect/>
          <a:stretch>
            <a:fillRect/>
          </a:stretch>
        </p:blipFill>
        <p:spPr bwMode="auto">
          <a:xfrm>
            <a:off x="3581400" y="5638800"/>
            <a:ext cx="28194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5059363"/>
          </a:xfrm>
        </p:spPr>
        <p:txBody>
          <a:bodyPr/>
          <a:lstStyle/>
          <a:p>
            <a:r>
              <a:rPr lang="en-US" dirty="0" smtClean="0"/>
              <a:t>Also the allowable body voltage for a 70 kg human can be obtained:</a:t>
            </a:r>
          </a:p>
          <a:p>
            <a:endParaRPr lang="en-US" dirty="0" smtClean="0"/>
          </a:p>
          <a:p>
            <a:endParaRPr lang="en-US" dirty="0" smtClean="0"/>
          </a:p>
          <a:p>
            <a:r>
              <a:rPr lang="en-US" dirty="0" smtClean="0"/>
              <a:t>If we assume the body resistance </a:t>
            </a:r>
            <a:r>
              <a:rPr lang="en-US" i="1" dirty="0" smtClean="0"/>
              <a:t>R</a:t>
            </a:r>
            <a:r>
              <a:rPr lang="en-US" i="1" baseline="-25000" dirty="0" smtClean="0"/>
              <a:t>B</a:t>
            </a:r>
            <a:r>
              <a:rPr lang="en-US" dirty="0" smtClean="0"/>
              <a:t> =1000 V and t = 1 s, the allowable body voltage in 1 s for 50 and 70 kg humans are 116 and 157 V, respectively.</a:t>
            </a:r>
          </a:p>
          <a:p>
            <a:endParaRPr lang="en-US" dirty="0"/>
          </a:p>
        </p:txBody>
      </p:sp>
      <p:pic>
        <p:nvPicPr>
          <p:cNvPr id="6" name="Picture 5"/>
          <p:cNvPicPr/>
          <p:nvPr/>
        </p:nvPicPr>
        <p:blipFill>
          <a:blip r:embed="rId2"/>
          <a:srcRect/>
          <a:stretch>
            <a:fillRect/>
          </a:stretch>
        </p:blipFill>
        <p:spPr bwMode="auto">
          <a:xfrm>
            <a:off x="3200400" y="2286000"/>
            <a:ext cx="2514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791200"/>
          </a:xfrm>
        </p:spPr>
        <p:txBody>
          <a:bodyPr>
            <a:normAutofit fontScale="92500" lnSpcReduction="10000"/>
          </a:bodyPr>
          <a:lstStyle/>
          <a:p>
            <a:pPr algn="ctr">
              <a:buNone/>
            </a:pPr>
            <a:r>
              <a:rPr lang="en-US" dirty="0" smtClean="0"/>
              <a:t>Allowable Potential Difference</a:t>
            </a:r>
            <a:br>
              <a:rPr lang="en-US" dirty="0" smtClean="0"/>
            </a:br>
            <a:endParaRPr lang="en-US" dirty="0" smtClean="0"/>
          </a:p>
          <a:p>
            <a:pPr algn="just"/>
            <a:r>
              <a:rPr lang="en-US" dirty="0" smtClean="0"/>
              <a:t>The allowable potential difference of a human body involves the touch voltage, step voltage . The step voltage is the difference in surface potential experienced by a person bridging a distance of 1 m with his two feet without contacting any other grounded object, whereas the touch voltage is the potential difference between the ground potential rise (GPR) and the surface potential at the point where a person is standing, while at the same time his hand is in contact with a grounded object.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r>
              <a:rPr lang="en-US" dirty="0" smtClean="0"/>
              <a:t>After obtaining the allowable body current by Equations above, when the appropriate parameters of the human body are determined, we can calculate the allowable potential difference generated between the contact points.</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en-US" dirty="0" smtClean="0"/>
              <a:t>the external current may have two parallel paths: one is the direct path through the earth, the other is through the external parallel circuit. </a:t>
            </a:r>
          </a:p>
          <a:p>
            <a:r>
              <a:rPr lang="en-US" dirty="0" smtClean="0"/>
              <a:t>Because the fault current is as high as several hundred to several thousand amperes, while the allowable body current must be limited to a </a:t>
            </a:r>
            <a:r>
              <a:rPr lang="en-US" dirty="0" err="1" smtClean="0"/>
              <a:t>milli</a:t>
            </a:r>
            <a:r>
              <a:rPr lang="en-US" dirty="0" smtClean="0"/>
              <a:t> ampere level, the influence of the body on the applied voltage can be neglected. </a:t>
            </a:r>
          </a:p>
          <a:p>
            <a:r>
              <a:rPr lang="en-US" dirty="0" smtClean="0"/>
              <a:t>We can assume that all the potential differences before the electroshock are not changed.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png"/>
          <p:cNvPicPr>
            <a:picLocks noGrp="1" noChangeAspect="1"/>
          </p:cNvPicPr>
          <p:nvPr>
            <p:ph idx="1"/>
          </p:nvPr>
        </p:nvPicPr>
        <p:blipFill>
          <a:blip r:embed="rId2"/>
          <a:stretch>
            <a:fillRect/>
          </a:stretch>
        </p:blipFill>
        <p:spPr>
          <a:xfrm>
            <a:off x="762000" y="838200"/>
            <a:ext cx="7924800" cy="44196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smtClean="0"/>
              <a:t>When one walks on the  ground, the touch resistance R</a:t>
            </a:r>
            <a:r>
              <a:rPr lang="en-US" baseline="-25000" dirty="0" smtClean="0"/>
              <a:t>F </a:t>
            </a:r>
            <a:r>
              <a:rPr lang="en-US" dirty="0" smtClean="0"/>
              <a:t>between the two feet and the ground surface and the body resistance R</a:t>
            </a:r>
            <a:r>
              <a:rPr lang="en-US" baseline="-25000" dirty="0" smtClean="0"/>
              <a:t>B</a:t>
            </a:r>
            <a:r>
              <a:rPr lang="en-US" dirty="0" smtClean="0"/>
              <a:t> are connected in series, and the permissible step voltage U</a:t>
            </a:r>
            <a:r>
              <a:rPr lang="en-US" baseline="-25000" dirty="0" smtClean="0"/>
              <a:t>S</a:t>
            </a:r>
            <a:r>
              <a:rPr lang="en-US" dirty="0" smtClean="0"/>
              <a:t> between the two feet is:</a:t>
            </a:r>
          </a:p>
          <a:p>
            <a:endParaRPr lang="en-US" dirty="0" smtClean="0"/>
          </a:p>
          <a:p>
            <a:endParaRPr lang="en-US" dirty="0" smtClean="0"/>
          </a:p>
          <a:p>
            <a:endParaRPr lang="en-US" dirty="0" smtClean="0"/>
          </a:p>
          <a:p>
            <a:r>
              <a:rPr lang="en-US" dirty="0" smtClean="0"/>
              <a:t>where Vs is the potential difference between two points where no person stands.</a:t>
            </a:r>
            <a:br>
              <a:rPr lang="en-US" dirty="0" smtClean="0"/>
            </a:br>
            <a:endParaRPr lang="en-US" dirty="0"/>
          </a:p>
        </p:txBody>
      </p:sp>
      <p:pic>
        <p:nvPicPr>
          <p:cNvPr id="4" name="Picture 3"/>
          <p:cNvPicPr/>
          <p:nvPr/>
        </p:nvPicPr>
        <p:blipFill>
          <a:blip r:embed="rId2"/>
          <a:srcRect/>
          <a:stretch>
            <a:fillRect/>
          </a:stretch>
        </p:blipFill>
        <p:spPr bwMode="auto">
          <a:xfrm>
            <a:off x="3067050" y="2938462"/>
            <a:ext cx="3105150"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2362200" y="685800"/>
            <a:ext cx="4572000" cy="3200400"/>
          </a:xfrm>
          <a:prstGeom prst="rect">
            <a:avLst/>
          </a:prstGeom>
          <a:noFill/>
          <a:ln w="9525">
            <a:noFill/>
            <a:miter lim="800000"/>
            <a:headEnd/>
            <a:tailEnd/>
          </a:ln>
        </p:spPr>
      </p:pic>
      <p:sp>
        <p:nvSpPr>
          <p:cNvPr id="51201" name="Rectangle 1"/>
          <p:cNvSpPr>
            <a:spLocks noChangeArrowheads="1"/>
          </p:cNvSpPr>
          <p:nvPr/>
        </p:nvSpPr>
        <p:spPr bwMode="auto">
          <a:xfrm>
            <a:off x="685800" y="4114800"/>
            <a:ext cx="8327985" cy="160043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19325" algn="l"/>
              </a:tabLst>
            </a:pPr>
            <a:r>
              <a:rPr kumimoji="0" lang="en-US"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t>Figure 8 Shielding effect between two neighboring point sources with the same polarity.</a:t>
            </a:r>
          </a:p>
          <a:p>
            <a:pPr marL="0" marR="0" lvl="0" indent="0" algn="l" defTabSz="914400" rtl="0" eaLnBrk="0" fontAlgn="base" latinLnBrk="0" hangingPunct="0">
              <a:lnSpc>
                <a:spcPct val="100000"/>
              </a:lnSpc>
              <a:spcBef>
                <a:spcPct val="0"/>
              </a:spcBef>
              <a:spcAft>
                <a:spcPct val="0"/>
              </a:spcAft>
              <a:buClrTx/>
              <a:buSzTx/>
              <a:buFontTx/>
              <a:buNone/>
              <a:tabLst>
                <a:tab pos="2219325" algn="l"/>
              </a:tabLst>
            </a:pPr>
            <a:r>
              <a:rPr kumimoji="0" lang="en-US" sz="1600"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219325" algn="l"/>
              </a:tabLst>
            </a:pPr>
            <a:endParaRPr lang="en-US" sz="1600" dirty="0" smtClean="0">
              <a:solidFill>
                <a:srgbClr val="242021"/>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19325" algn="l"/>
              </a:tabLst>
            </a:pPr>
            <a:r>
              <a:rPr kumimoji="0" lang="en-US" sz="1600"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t>The plane ON is like a shielding layer preventing the current from getting through. </a:t>
            </a:r>
            <a:br>
              <a:rPr kumimoji="0" lang="en-US" sz="1600"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br>
            <a:r>
              <a:rPr kumimoji="0" lang="en-US" sz="1400" b="0" i="0" u="none" strike="noStrike" cap="none" normalizeH="0" baseline="0" dirty="0" smtClean="0">
                <a:ln>
                  <a:noFill/>
                </a:ln>
                <a:solidFill>
                  <a:srgbClr val="242021"/>
                </a:solidFill>
                <a:effectLst/>
                <a:latin typeface="AdvP41153C" charset="0"/>
                <a:ea typeface="Times New Roman" pitchFamily="18" charset="0"/>
                <a:cs typeface="Arial" pitchFamily="34" charset="0"/>
              </a:rPr>
              <a:t/>
            </a:r>
            <a:br>
              <a:rPr kumimoji="0" lang="en-US" sz="1400" b="0" i="0" u="none" strike="noStrike" cap="none" normalizeH="0" baseline="0" dirty="0" smtClean="0">
                <a:ln>
                  <a:noFill/>
                </a:ln>
                <a:solidFill>
                  <a:srgbClr val="242021"/>
                </a:solidFill>
                <a:effectLst/>
                <a:latin typeface="AdvP41153C"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smtClean="0"/>
              <a:t>When a person stands on the ground and contacts any grounded metal conductor, the touch resistances between the two feet and the ground are in parallel, and the actual voltage (i.e., the permissible touch voltage U</a:t>
            </a:r>
            <a:r>
              <a:rPr lang="en-US" baseline="-25000" dirty="0" smtClean="0"/>
              <a:t>T</a:t>
            </a:r>
            <a:r>
              <a:rPr lang="en-US" dirty="0" smtClean="0"/>
              <a:t>) between one hand and one foot is:</a:t>
            </a:r>
          </a:p>
          <a:p>
            <a:endParaRPr lang="en-US" dirty="0" smtClean="0"/>
          </a:p>
          <a:p>
            <a:endParaRPr lang="en-US" dirty="0" smtClean="0"/>
          </a:p>
          <a:p>
            <a:r>
              <a:rPr lang="en-US" dirty="0" smtClean="0"/>
              <a:t>where V</a:t>
            </a:r>
            <a:r>
              <a:rPr lang="en-US" sz="2800" dirty="0" smtClean="0"/>
              <a:t>T </a:t>
            </a:r>
            <a:r>
              <a:rPr lang="en-US" dirty="0" smtClean="0"/>
              <a:t>is the potential difference between two points where no person stands.</a:t>
            </a:r>
            <a:br>
              <a:rPr lang="en-US" dirty="0" smtClean="0"/>
            </a:br>
            <a:endParaRPr lang="en-US" dirty="0" smtClean="0"/>
          </a:p>
          <a:p>
            <a:endParaRPr lang="en-US" dirty="0"/>
          </a:p>
        </p:txBody>
      </p:sp>
      <p:pic>
        <p:nvPicPr>
          <p:cNvPr id="4" name="Picture 3"/>
          <p:cNvPicPr/>
          <p:nvPr/>
        </p:nvPicPr>
        <p:blipFill>
          <a:blip r:embed="rId2"/>
          <a:srcRect/>
          <a:stretch>
            <a:fillRect/>
          </a:stretch>
        </p:blipFill>
        <p:spPr bwMode="auto">
          <a:xfrm>
            <a:off x="2971800" y="3505200"/>
            <a:ext cx="33528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57800"/>
          </a:xfrm>
        </p:spPr>
        <p:txBody>
          <a:bodyPr>
            <a:normAutofit fontScale="92500" lnSpcReduction="20000"/>
          </a:bodyPr>
          <a:lstStyle/>
          <a:p>
            <a:r>
              <a:rPr lang="en-US" dirty="0" smtClean="0"/>
              <a:t>When the feet are in contact with the ground, the touch resistance R</a:t>
            </a:r>
            <a:r>
              <a:rPr lang="en-US" baseline="-25000" dirty="0" smtClean="0"/>
              <a:t>F</a:t>
            </a:r>
            <a:r>
              <a:rPr lang="en-US" dirty="0" smtClean="0"/>
              <a:t> between one foot and the ground surface has a strong influence on the body current. Usually, one foot is regarded as a round plate with radius b (in cm) and then, in uniform soil, R</a:t>
            </a:r>
            <a:r>
              <a:rPr lang="en-US" baseline="-25000" dirty="0" smtClean="0"/>
              <a:t>F</a:t>
            </a:r>
            <a:r>
              <a:rPr lang="en-US" dirty="0" smtClean="0"/>
              <a:t> can be calculated by:</a:t>
            </a:r>
          </a:p>
          <a:p>
            <a:endParaRPr lang="en-US" dirty="0" smtClean="0"/>
          </a:p>
          <a:p>
            <a:endParaRPr lang="en-US" dirty="0" smtClean="0"/>
          </a:p>
          <a:p>
            <a:endParaRPr lang="en-US" dirty="0" smtClean="0"/>
          </a:p>
          <a:p>
            <a:r>
              <a:rPr lang="en-US" dirty="0" smtClean="0"/>
              <a:t>If the resistivity of the surface soil is assumed as 200 </a:t>
            </a:r>
            <a:r>
              <a:rPr lang="en-US" dirty="0" err="1" smtClean="0"/>
              <a:t>Ωm</a:t>
            </a:r>
            <a:r>
              <a:rPr lang="en-US" dirty="0" smtClean="0"/>
              <a:t>, the body resistance as 1000 Ω, Usually, one foot is regarded as a round plate with radius b (in cm) , IF  b=8</a:t>
            </a:r>
          </a:p>
          <a:p>
            <a:endParaRPr lang="en-US" dirty="0" smtClean="0"/>
          </a:p>
          <a:p>
            <a:endParaRPr lang="en-US" dirty="0"/>
          </a:p>
        </p:txBody>
      </p:sp>
      <p:pic>
        <p:nvPicPr>
          <p:cNvPr id="5" name="Picture 4"/>
          <p:cNvPicPr/>
          <p:nvPr/>
        </p:nvPicPr>
        <p:blipFill>
          <a:blip r:embed="rId2"/>
          <a:srcRect/>
          <a:stretch>
            <a:fillRect/>
          </a:stretch>
        </p:blipFill>
        <p:spPr bwMode="auto">
          <a:xfrm>
            <a:off x="3505200" y="3581400"/>
            <a:ext cx="2209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3429000" y="2819400"/>
            <a:ext cx="2057400" cy="1447800"/>
          </a:xfrm>
          <a:prstGeom prst="rect">
            <a:avLst/>
          </a:prstGeom>
          <a:noFill/>
          <a:ln w="9525">
            <a:noFill/>
            <a:miter lim="800000"/>
            <a:headEnd/>
            <a:tailEnd/>
          </a:ln>
        </p:spPr>
      </p:pic>
      <p:sp>
        <p:nvSpPr>
          <p:cNvPr id="6" name="Rectangle 5"/>
          <p:cNvSpPr/>
          <p:nvPr/>
        </p:nvSpPr>
        <p:spPr>
          <a:xfrm>
            <a:off x="457200" y="1676400"/>
            <a:ext cx="8001000" cy="954107"/>
          </a:xfrm>
          <a:prstGeom prst="rect">
            <a:avLst/>
          </a:prstGeom>
        </p:spPr>
        <p:txBody>
          <a:bodyPr wrap="square">
            <a:spAutoFit/>
          </a:bodyPr>
          <a:lstStyle/>
          <a:p>
            <a:r>
              <a:rPr lang="en-US" sz="2800" dirty="0" smtClean="0"/>
              <a:t>the step voltage U</a:t>
            </a:r>
            <a:r>
              <a:rPr lang="en-US" sz="2800" baseline="-25000" dirty="0" smtClean="0"/>
              <a:t>S</a:t>
            </a:r>
            <a:r>
              <a:rPr lang="en-US" sz="2800" dirty="0" smtClean="0"/>
              <a:t> and the touch voltage U</a:t>
            </a:r>
            <a:r>
              <a:rPr lang="en-US" sz="2800" baseline="-25000" dirty="0" smtClean="0"/>
              <a:t>T</a:t>
            </a:r>
            <a:r>
              <a:rPr lang="en-US" sz="2800" dirty="0" smtClean="0"/>
              <a:t> calculated by Equations above are:</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endParaRPr lang="en-US" dirty="0" smtClean="0"/>
          </a:p>
          <a:p>
            <a:pPr>
              <a:buNone/>
            </a:pPr>
            <a:r>
              <a:rPr lang="en-US" dirty="0" smtClean="0"/>
              <a:t>if R</a:t>
            </a:r>
            <a:r>
              <a:rPr lang="en-US" baseline="-25000" dirty="0" smtClean="0"/>
              <a:t>F</a:t>
            </a:r>
            <a:r>
              <a:rPr lang="en-US" dirty="0" smtClean="0"/>
              <a:t> = 3</a:t>
            </a:r>
          </a:p>
          <a:p>
            <a:pPr>
              <a:buNone/>
            </a:pPr>
            <a:endParaRPr lang="en-US" dirty="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1143000"/>
            <a:ext cx="304800" cy="649705"/>
          </a:xfrm>
          <a:prstGeom prst="rect">
            <a:avLst/>
          </a:prstGeom>
          <a:noFill/>
        </p:spPr>
      </p:pic>
      <p:pic>
        <p:nvPicPr>
          <p:cNvPr id="9" name="Picture 8"/>
          <p:cNvPicPr/>
          <p:nvPr/>
        </p:nvPicPr>
        <p:blipFill>
          <a:blip r:embed="rId3"/>
          <a:srcRect/>
          <a:stretch>
            <a:fillRect/>
          </a:stretch>
        </p:blipFill>
        <p:spPr bwMode="auto">
          <a:xfrm>
            <a:off x="1295400" y="1676400"/>
            <a:ext cx="6172200" cy="2057400"/>
          </a:xfrm>
          <a:prstGeom prst="rect">
            <a:avLst/>
          </a:prstGeom>
          <a:noFill/>
          <a:ln w="9525">
            <a:noFill/>
            <a:miter lim="800000"/>
            <a:headEnd/>
            <a:tailEnd/>
          </a:ln>
        </p:spPr>
      </p:pic>
      <p:pic>
        <p:nvPicPr>
          <p:cNvPr id="10" name="Picture 9"/>
          <p:cNvPicPr/>
          <p:nvPr/>
        </p:nvPicPr>
        <p:blipFill>
          <a:blip r:embed="rId4"/>
          <a:srcRect/>
          <a:stretch>
            <a:fillRect/>
          </a:stretch>
        </p:blipFill>
        <p:spPr bwMode="auto">
          <a:xfrm>
            <a:off x="1219200" y="4038600"/>
            <a:ext cx="67818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304800" y="914400"/>
            <a:ext cx="8610600" cy="11430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819400" y="1981200"/>
            <a:ext cx="3276600" cy="1524000"/>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685800" y="3429000"/>
            <a:ext cx="8153400" cy="1066800"/>
          </a:xfrm>
          <a:prstGeom prst="rect">
            <a:avLst/>
          </a:prstGeom>
          <a:noFill/>
          <a:ln w="9525">
            <a:noFill/>
            <a:miter lim="800000"/>
            <a:headEnd/>
            <a:tailEnd/>
          </a:ln>
        </p:spPr>
      </p:pic>
      <p:pic>
        <p:nvPicPr>
          <p:cNvPr id="7" name="Picture 6"/>
          <p:cNvPicPr/>
          <p:nvPr/>
        </p:nvPicPr>
        <p:blipFill>
          <a:blip r:embed="rId5"/>
          <a:srcRect/>
          <a:stretch>
            <a:fillRect/>
          </a:stretch>
        </p:blipFill>
        <p:spPr bwMode="auto">
          <a:xfrm>
            <a:off x="2819400" y="4648200"/>
            <a:ext cx="28194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648200"/>
          </a:xfrm>
        </p:spPr>
        <p:txBody>
          <a:bodyPr>
            <a:normAutofit fontScale="85000" lnSpcReduction="20000"/>
          </a:bodyPr>
          <a:lstStyle/>
          <a:p>
            <a:pPr>
              <a:buNone/>
            </a:pPr>
            <a:r>
              <a:rPr lang="en-US" dirty="0" smtClean="0">
                <a:latin typeface="Times New Roman" pitchFamily="18" charset="0"/>
                <a:cs typeface="Times New Roman" pitchFamily="18" charset="0"/>
              </a:rPr>
              <a:t>    This phenomenon is called the shielding effect between grounding conductors. </a:t>
            </a:r>
          </a:p>
          <a:p>
            <a:pPr>
              <a:buNone/>
            </a:pPr>
            <a:r>
              <a:rPr lang="en-US" dirty="0" smtClean="0">
                <a:latin typeface="Times New Roman" pitchFamily="18" charset="0"/>
                <a:cs typeface="Times New Roman" pitchFamily="18" charset="0"/>
              </a:rPr>
              <a:t>Because of the shielding effect among grounding conductors, the current diffusing area is much smaller than that of one grounding conductor, and the corresponding grounding resistance of one grounding conductor is larger than that of one grounding conductor. </a:t>
            </a:r>
          </a:p>
          <a:p>
            <a:pPr>
              <a:buNone/>
            </a:pPr>
            <a:r>
              <a:rPr lang="en-US" dirty="0" smtClean="0">
                <a:latin typeface="Times New Roman" pitchFamily="18" charset="0"/>
                <a:cs typeface="Times New Roman" pitchFamily="18" charset="0"/>
              </a:rPr>
              <a:t>From Figure 8 we can ascertain that, when the current from a point current source passes through the cross-section, there is an increase in the resistance encountered during current diffusion, and this resistance is called the current dispersing resistance</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rmAutofit lnSpcReduction="10000"/>
          </a:bodyPr>
          <a:lstStyle/>
          <a:p>
            <a:pPr>
              <a:buNone/>
            </a:pPr>
            <a:r>
              <a:rPr lang="en-US" dirty="0" smtClean="0">
                <a:latin typeface="Times New Roman" pitchFamily="18" charset="0"/>
                <a:cs typeface="Times New Roman" pitchFamily="18" charset="0"/>
              </a:rPr>
              <a:t>Usually the mutual resistance between two grounding conductors is used to represent the interaction between them, which means that a potential is generated on conductor B without a current applied when grounding conductor A diffuses unit current into the soil, while the potential generated on grounding conductor A itself is called self-resistance, the potentials of n grounding conductors can be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expressed as: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endParaRPr lang="en-US" dirty="0" smtClean="0"/>
          </a:p>
          <a:p>
            <a:endParaRPr lang="en-US" dirty="0" smtClean="0"/>
          </a:p>
          <a:p>
            <a:endParaRPr lang="en-US" dirty="0" smtClean="0"/>
          </a:p>
          <a:p>
            <a:endParaRPr lang="en-US" dirty="0" smtClean="0"/>
          </a:p>
          <a:p>
            <a:r>
              <a:rPr lang="en-US" dirty="0" smtClean="0"/>
              <a:t>where V</a:t>
            </a:r>
            <a:r>
              <a:rPr lang="en-US" baseline="-25000" dirty="0" smtClean="0"/>
              <a:t>1</a:t>
            </a:r>
            <a:r>
              <a:rPr lang="en-US" dirty="0" smtClean="0"/>
              <a:t>, V</a:t>
            </a:r>
            <a:r>
              <a:rPr lang="en-US" baseline="-25000" dirty="0" smtClean="0"/>
              <a:t>2</a:t>
            </a:r>
            <a:r>
              <a:rPr lang="en-US" dirty="0" smtClean="0"/>
              <a:t>, . . . , </a:t>
            </a:r>
            <a:r>
              <a:rPr lang="en-US" dirty="0" err="1" smtClean="0"/>
              <a:t>V</a:t>
            </a:r>
            <a:r>
              <a:rPr lang="en-US" baseline="-25000" dirty="0" err="1" smtClean="0"/>
              <a:t>n</a:t>
            </a:r>
            <a:r>
              <a:rPr lang="en-US" dirty="0" smtClean="0"/>
              <a:t> are the potentials of all conductors, I</a:t>
            </a:r>
            <a:r>
              <a:rPr lang="en-US" baseline="-25000" dirty="0" smtClean="0"/>
              <a:t>1</a:t>
            </a:r>
            <a:r>
              <a:rPr lang="en-US" dirty="0" smtClean="0"/>
              <a:t>, I</a:t>
            </a:r>
            <a:r>
              <a:rPr lang="en-US" baseline="-25000" dirty="0" smtClean="0"/>
              <a:t>2</a:t>
            </a:r>
            <a:r>
              <a:rPr lang="en-US" dirty="0" smtClean="0"/>
              <a:t>, . . . , I</a:t>
            </a:r>
            <a:r>
              <a:rPr lang="en-US" baseline="-25000" dirty="0" smtClean="0"/>
              <a:t>n</a:t>
            </a:r>
            <a:r>
              <a:rPr lang="en-US" dirty="0" smtClean="0"/>
              <a:t> are the corresponding currents through them and </a:t>
            </a:r>
            <a:r>
              <a:rPr lang="en-US" dirty="0" err="1" smtClean="0"/>
              <a:t>R</a:t>
            </a:r>
            <a:r>
              <a:rPr lang="en-US" baseline="-25000" dirty="0" err="1" smtClean="0"/>
              <a:t>ii</a:t>
            </a:r>
            <a:r>
              <a:rPr lang="en-US" baseline="-25000" dirty="0" smtClean="0"/>
              <a:t> </a:t>
            </a:r>
            <a:r>
              <a:rPr lang="en-US" dirty="0" smtClean="0"/>
              <a:t>and </a:t>
            </a:r>
            <a:r>
              <a:rPr lang="en-US" dirty="0" err="1" smtClean="0"/>
              <a:t>R</a:t>
            </a:r>
            <a:r>
              <a:rPr lang="en-US" baseline="-25000" dirty="0" err="1" smtClean="0"/>
              <a:t>ki</a:t>
            </a:r>
            <a:r>
              <a:rPr lang="en-US" dirty="0" smtClean="0"/>
              <a:t> are the self-resistance of grounding conductor </a:t>
            </a:r>
            <a:r>
              <a:rPr lang="en-US" dirty="0" err="1" smtClean="0"/>
              <a:t>i</a:t>
            </a:r>
            <a:r>
              <a:rPr lang="en-US" dirty="0" smtClean="0"/>
              <a:t> and the mutual resistance between conductors </a:t>
            </a:r>
            <a:r>
              <a:rPr lang="en-US" dirty="0" err="1" smtClean="0"/>
              <a:t>i</a:t>
            </a:r>
            <a:r>
              <a:rPr lang="en-US" dirty="0" smtClean="0"/>
              <a:t> and k.</a:t>
            </a:r>
            <a:br>
              <a:rPr lang="en-US" dirty="0" smtClean="0"/>
            </a:br>
            <a:endParaRPr lang="en-US" dirty="0"/>
          </a:p>
        </p:txBody>
      </p:sp>
      <p:sp>
        <p:nvSpPr>
          <p:cNvPr id="542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42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0800" y="761999"/>
            <a:ext cx="3810000" cy="1608667"/>
          </a:xfrm>
          <a:prstGeom prst="rect">
            <a:avLst/>
          </a:prstGeom>
          <a:noFill/>
        </p:spPr>
      </p:pic>
      <p:sp>
        <p:nvSpPr>
          <p:cNvPr id="54275" name="Rectangle 3"/>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81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When a current I diffuses into the soil through two adjacent conductors, the corresponding potential equations are:</a:t>
            </a:r>
          </a:p>
          <a:p>
            <a:pPr>
              <a:buNone/>
            </a:pPr>
            <a:endParaRPr lang="en-US" dirty="0" smtClean="0"/>
          </a:p>
          <a:p>
            <a:endParaRPr lang="en-US" dirty="0"/>
          </a:p>
        </p:txBody>
      </p:sp>
      <p:sp>
        <p:nvSpPr>
          <p:cNvPr id="573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73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3733800"/>
            <a:ext cx="2866292" cy="1143000"/>
          </a:xfrm>
          <a:prstGeom prst="rect">
            <a:avLst/>
          </a:prstGeom>
          <a:noFill/>
        </p:spPr>
      </p:pic>
      <p:sp>
        <p:nvSpPr>
          <p:cNvPr id="57347"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7165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r>
              <a:rPr lang="en-US" dirty="0" smtClean="0"/>
              <a:t>The two conductors are connected to each other, so they have the same potential V=V1=V2 , I=I1+I2 and R12=R21. Substituting these conditions in Equation above, the grounding resistance of the complex grounding device constituted by two adjacent conductors is:</a:t>
            </a:r>
          </a:p>
          <a:p>
            <a:endParaRPr lang="en-US" dirty="0"/>
          </a:p>
        </p:txBody>
      </p:sp>
      <p:pic>
        <p:nvPicPr>
          <p:cNvPr id="4" name="Picture 3"/>
          <p:cNvPicPr/>
          <p:nvPr/>
        </p:nvPicPr>
        <p:blipFill>
          <a:blip r:embed="rId2"/>
          <a:srcRect/>
          <a:stretch>
            <a:fillRect/>
          </a:stretch>
        </p:blipFill>
        <p:spPr bwMode="auto">
          <a:xfrm>
            <a:off x="3200400" y="4572000"/>
            <a:ext cx="39624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943600"/>
          </a:xfrm>
        </p:spPr>
        <p:txBody>
          <a:bodyPr>
            <a:normAutofit fontScale="92500"/>
          </a:bodyPr>
          <a:lstStyle/>
          <a:p>
            <a:r>
              <a:rPr lang="en-US" dirty="0" smtClean="0"/>
              <a:t>Obviously, the grounding resistance of the complex grounding device is not equal to the parallel resistance      of the two self-resistances:</a:t>
            </a:r>
          </a:p>
          <a:p>
            <a:endParaRPr lang="en-US" dirty="0" smtClean="0"/>
          </a:p>
          <a:p>
            <a:endParaRPr lang="en-US" dirty="0" smtClean="0"/>
          </a:p>
          <a:p>
            <a:r>
              <a:rPr lang="en-US" dirty="0" smtClean="0"/>
              <a:t>The grounding resistance  R  of the complex grounding device is bigger than the parallel value   of self-resistances. </a:t>
            </a:r>
          </a:p>
          <a:p>
            <a:r>
              <a:rPr lang="en-US" dirty="0" smtClean="0"/>
              <a:t>As a result of the existence of the mutual resistance generated by the shielding effect, the grounding resistance of a grounding device increases.</a:t>
            </a:r>
            <a:br>
              <a:rPr lang="en-US" dirty="0" smtClean="0"/>
            </a:br>
            <a:endParaRPr lang="en-US"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3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1447800"/>
            <a:ext cx="384048" cy="457200"/>
          </a:xfrm>
          <a:prstGeom prst="rect">
            <a:avLst/>
          </a:prstGeom>
          <a:noFill/>
        </p:spPr>
      </p:pic>
      <p:sp>
        <p:nvSpPr>
          <p:cNvPr id="583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83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71800" y="2133600"/>
            <a:ext cx="2286000" cy="685800"/>
          </a:xfrm>
          <a:prstGeom prst="rect">
            <a:avLst/>
          </a:prstGeom>
          <a:noFill/>
        </p:spPr>
      </p:pic>
      <p:sp>
        <p:nvSpPr>
          <p:cNvPr id="58373" name="Rectangle 5"/>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82000" y="3581400"/>
            <a:ext cx="384048" cy="457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13270</TotalTime>
  <Words>1479</Words>
  <Application>Microsoft Office PowerPoint</Application>
  <PresentationFormat>On-screen Show (4:3)</PresentationFormat>
  <Paragraphs>84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Shielding Effect among Grounding Conductors </vt:lpstr>
      <vt:lpstr>Slide 2</vt:lpstr>
      <vt:lpstr>Slide 3</vt:lpstr>
      <vt:lpstr>Slide 4</vt:lpstr>
      <vt:lpstr>Slide 5</vt:lpstr>
      <vt:lpstr>Slide 6</vt:lpstr>
      <vt:lpstr>Slide 7</vt:lpstr>
      <vt:lpstr>Slide 8</vt:lpstr>
      <vt:lpstr>Slide 9</vt:lpstr>
      <vt:lpstr>Slide 10</vt:lpstr>
      <vt:lpstr> Grounding Resistance of Simple Grounding Devices </vt:lpstr>
      <vt:lpstr>Slide 12</vt:lpstr>
      <vt:lpstr>Slide 13</vt:lpstr>
      <vt:lpstr>If the horizontal round ground rod is buried on the ground surface, the calculation formula for its grounding resistance based on the average potential method is: </vt:lpstr>
      <vt:lpstr>Slide 15</vt:lpstr>
      <vt:lpstr>Slide 16</vt:lpstr>
      <vt:lpstr>  Body Safety and Permitted Potential Difference Allowable Body Current Limit</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dr.balasim</dc:creator>
  <cp:lastModifiedBy>dr.balasim</cp:lastModifiedBy>
  <cp:revision>271</cp:revision>
  <dcterms:created xsi:type="dcterms:W3CDTF">2018-10-07T15:26:07Z</dcterms:created>
  <dcterms:modified xsi:type="dcterms:W3CDTF">2018-11-11T14:45:57Z</dcterms:modified>
</cp:coreProperties>
</file>